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312" r:id="rId35"/>
    <p:sldId id="313" r:id="rId36"/>
    <p:sldId id="273" r:id="rId37"/>
    <p:sldId id="270" r:id="rId38"/>
    <p:sldId id="274" r:id="rId39"/>
    <p:sldId id="275" r:id="rId40"/>
    <p:sldId id="276" r:id="rId41"/>
    <p:sldId id="278" r:id="rId42"/>
    <p:sldId id="279" r:id="rId43"/>
    <p:sldId id="280" r:id="rId44"/>
    <p:sldId id="301" r:id="rId45"/>
    <p:sldId id="307" r:id="rId46"/>
    <p:sldId id="304" r:id="rId47"/>
    <p:sldId id="305" r:id="rId48"/>
    <p:sldId id="306" r:id="rId49"/>
    <p:sldId id="314" r:id="rId50"/>
    <p:sldId id="315" r:id="rId51"/>
    <p:sldId id="303" r:id="rId5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57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9/5/2024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2011D4F-064A-DB42-D231-0DBDCB98BE1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2590" y="1061674"/>
            <a:ext cx="9590115" cy="53250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Exigences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lang="fr-FR" dirty="0"/>
              <a:t>Spécification Technique du besoin : Système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Spécification Technique du besoin Logiciel :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718262" y="1176864"/>
            <a:ext cx="6393148" cy="35498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138920D1-A0FD-9CE5-27C4-54998E28C9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0465" y="1037011"/>
            <a:ext cx="3696216" cy="38295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EDCB987F-DAB5-AC56-F46E-093777648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3719" y="1861039"/>
            <a:ext cx="4344006" cy="21815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28F66C3E-1DCA-F7C6-16D1-F9EFA9C700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77999" y="983666"/>
            <a:ext cx="3236002" cy="3744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6F754EAD-5474-DB4A-9AB8-D938961AAEE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82649" y="1196036"/>
            <a:ext cx="4801270" cy="31151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B2F001E1-3470-1B7A-AC05-4C65CD5013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04971" y="2304311"/>
            <a:ext cx="5582057" cy="12461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F30D6A33-1AA6-FBE7-5FB4-432DBE4499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95569" y="1097873"/>
            <a:ext cx="3400859" cy="37628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Spécification Technique du besoin Logiciel :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C1A8E6-0D97-73B6-8792-4D0F10D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1204376"/>
            <a:ext cx="7525800" cy="1467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F80BA2-2F09-586E-CE59-64D21905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8" y="2751510"/>
            <a:ext cx="7525800" cy="25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638164-E9E7-96DF-7806-4B5BD12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2" y="1010810"/>
            <a:ext cx="6096002" cy="1611856"/>
          </a:xfrm>
          <a:prstGeom prst="rect">
            <a:avLst/>
          </a:prstGeom>
        </p:spPr>
      </p:pic>
      <p:pic>
        <p:nvPicPr>
          <p:cNvPr id="4" name="Image 3">
            <a:extLst>
              <a:ext uri="{FF2B5EF4-FFF2-40B4-BE49-F238E27FC236}">
                <a16:creationId xmlns:a16="http://schemas.microsoft.com/office/drawing/2014/main" id="{01E304F4-F6BD-2746-1C63-13FA0952DB5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1" y="2622665"/>
            <a:ext cx="6097691" cy="3678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2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- 3</a:t>
            </a:r>
          </a:p>
        </p:txBody>
      </p:sp>
      <p:pic>
        <p:nvPicPr>
          <p:cNvPr id="4" name="Image 3" descr="Une image contenant texte, capture d’écran, Police&#10;&#10;Description générée automatiquement">
            <a:extLst>
              <a:ext uri="{FF2B5EF4-FFF2-40B4-BE49-F238E27FC236}">
                <a16:creationId xmlns:a16="http://schemas.microsoft.com/office/drawing/2014/main" id="{60A29FD6-1D48-5BE9-37C9-3A0E1D55A21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4851" y="1089338"/>
            <a:ext cx="5352079" cy="3981425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97DCFED5-5FF1-F9D0-7AD3-530B298CE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81268" y="5070763"/>
            <a:ext cx="5275662" cy="1149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341436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du logiciel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 des conséquences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KPIs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25318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Image 34">
            <a:extLst>
              <a:ext uri="{FF2B5EF4-FFF2-40B4-BE49-F238E27FC236}">
                <a16:creationId xmlns:a16="http://schemas.microsoft.com/office/drawing/2014/main" id="{332A9468-6F7B-5C90-1FE8-BA678B3835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71790" y="964582"/>
            <a:ext cx="5503836" cy="5868174"/>
          </a:xfrm>
          <a:prstGeom prst="rect">
            <a:avLst/>
          </a:prstGeo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Main map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1D59BD25-FAD4-C04E-5281-3FB817F97E95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3127134" y="3823855"/>
            <a:ext cx="1079106" cy="4773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Connecteur droit avec flèche 5">
            <a:extLst>
              <a:ext uri="{FF2B5EF4-FFF2-40B4-BE49-F238E27FC236}">
                <a16:creationId xmlns:a16="http://schemas.microsoft.com/office/drawing/2014/main" id="{CEEF39D4-374F-9FE3-E45B-E26EC83B868C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3283527" y="5660967"/>
            <a:ext cx="847898" cy="19297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avec flèche 9">
            <a:extLst>
              <a:ext uri="{FF2B5EF4-FFF2-40B4-BE49-F238E27FC236}">
                <a16:creationId xmlns:a16="http://schemas.microsoft.com/office/drawing/2014/main" id="{996A9AA4-CC0E-5697-A6C9-6F237A990629}"/>
              </a:ext>
            </a:extLst>
          </p:cNvPr>
          <p:cNvCxnSpPr>
            <a:cxnSpLocks/>
          </p:cNvCxnSpPr>
          <p:nvPr/>
        </p:nvCxnSpPr>
        <p:spPr>
          <a:xfrm flipH="1">
            <a:off x="6242858" y="1712422"/>
            <a:ext cx="2665617" cy="11346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necteur droit avec flèche 12">
            <a:extLst>
              <a:ext uri="{FF2B5EF4-FFF2-40B4-BE49-F238E27FC236}">
                <a16:creationId xmlns:a16="http://schemas.microsoft.com/office/drawing/2014/main" id="{D38D32A1-45FA-C25F-5EB1-2EEB1D2EF16D}"/>
              </a:ext>
            </a:extLst>
          </p:cNvPr>
          <p:cNvCxnSpPr>
            <a:cxnSpLocks/>
          </p:cNvCxnSpPr>
          <p:nvPr/>
        </p:nvCxnSpPr>
        <p:spPr>
          <a:xfrm flipH="1">
            <a:off x="7257011" y="1712422"/>
            <a:ext cx="1651464" cy="118887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Connecteur droit avec flèche 15">
            <a:extLst>
              <a:ext uri="{FF2B5EF4-FFF2-40B4-BE49-F238E27FC236}">
                <a16:creationId xmlns:a16="http://schemas.microsoft.com/office/drawing/2014/main" id="{5D9038D9-4E6E-978E-D4AA-78E7F96AF221}"/>
              </a:ext>
            </a:extLst>
          </p:cNvPr>
          <p:cNvCxnSpPr>
            <a:cxnSpLocks/>
          </p:cNvCxnSpPr>
          <p:nvPr/>
        </p:nvCxnSpPr>
        <p:spPr>
          <a:xfrm flipH="1">
            <a:off x="6748547" y="1712422"/>
            <a:ext cx="2159928" cy="24041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Connecteur droit avec flèche 18">
            <a:extLst>
              <a:ext uri="{FF2B5EF4-FFF2-40B4-BE49-F238E27FC236}">
                <a16:creationId xmlns:a16="http://schemas.microsoft.com/office/drawing/2014/main" id="{34AB1419-3C00-709A-6634-77330369D4D2}"/>
              </a:ext>
            </a:extLst>
          </p:cNvPr>
          <p:cNvCxnSpPr>
            <a:cxnSpLocks/>
          </p:cNvCxnSpPr>
          <p:nvPr/>
        </p:nvCxnSpPr>
        <p:spPr>
          <a:xfrm flipH="1">
            <a:off x="7198822" y="1712422"/>
            <a:ext cx="1709653" cy="156279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Connecteur droit avec flèche 21">
            <a:extLst>
              <a:ext uri="{FF2B5EF4-FFF2-40B4-BE49-F238E27FC236}">
                <a16:creationId xmlns:a16="http://schemas.microsoft.com/office/drawing/2014/main" id="{FEBD5207-9EF2-E528-DFDB-3341013D579B}"/>
              </a:ext>
            </a:extLst>
          </p:cNvPr>
          <p:cNvCxnSpPr>
            <a:cxnSpLocks/>
          </p:cNvCxnSpPr>
          <p:nvPr/>
        </p:nvCxnSpPr>
        <p:spPr>
          <a:xfrm flipH="1">
            <a:off x="6675120" y="3208713"/>
            <a:ext cx="2360815" cy="22028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Connecteur droit avec flèche 25">
            <a:extLst>
              <a:ext uri="{FF2B5EF4-FFF2-40B4-BE49-F238E27FC236}">
                <a16:creationId xmlns:a16="http://schemas.microsoft.com/office/drawing/2014/main" id="{9B7F2C8B-7098-ED27-9351-B48DF0089954}"/>
              </a:ext>
            </a:extLst>
          </p:cNvPr>
          <p:cNvCxnSpPr>
            <a:cxnSpLocks/>
          </p:cNvCxnSpPr>
          <p:nvPr/>
        </p:nvCxnSpPr>
        <p:spPr>
          <a:xfrm flipH="1">
            <a:off x="8412480" y="3898669"/>
            <a:ext cx="698269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ZoneTexte 28">
            <a:extLst>
              <a:ext uri="{FF2B5EF4-FFF2-40B4-BE49-F238E27FC236}">
                <a16:creationId xmlns:a16="http://schemas.microsoft.com/office/drawing/2014/main" id="{55E21889-479D-3D30-9043-7408558C551E}"/>
              </a:ext>
            </a:extLst>
          </p:cNvPr>
          <p:cNvSpPr txBox="1"/>
          <p:nvPr/>
        </p:nvSpPr>
        <p:spPr>
          <a:xfrm>
            <a:off x="8977745" y="1496291"/>
            <a:ext cx="17107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Zones d’intérêt</a:t>
            </a:r>
          </a:p>
        </p:txBody>
      </p:sp>
      <p:sp>
        <p:nvSpPr>
          <p:cNvPr id="30" name="ZoneTexte 29">
            <a:extLst>
              <a:ext uri="{FF2B5EF4-FFF2-40B4-BE49-F238E27FC236}">
                <a16:creationId xmlns:a16="http://schemas.microsoft.com/office/drawing/2014/main" id="{9E95866E-81F1-43A8-A158-A540C0D989C5}"/>
              </a:ext>
            </a:extLst>
          </p:cNvPr>
          <p:cNvSpPr txBox="1"/>
          <p:nvPr/>
        </p:nvSpPr>
        <p:spPr>
          <a:xfrm>
            <a:off x="9035935" y="2992582"/>
            <a:ext cx="15953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Point d’intérêt</a:t>
            </a:r>
          </a:p>
        </p:txBody>
      </p:sp>
      <p:sp>
        <p:nvSpPr>
          <p:cNvPr id="31" name="ZoneTexte 30">
            <a:extLst>
              <a:ext uri="{FF2B5EF4-FFF2-40B4-BE49-F238E27FC236}">
                <a16:creationId xmlns:a16="http://schemas.microsoft.com/office/drawing/2014/main" id="{061D4142-B301-C3D6-EE0E-560F1D03C632}"/>
              </a:ext>
            </a:extLst>
          </p:cNvPr>
          <p:cNvSpPr txBox="1"/>
          <p:nvPr/>
        </p:nvSpPr>
        <p:spPr>
          <a:xfrm>
            <a:off x="9182795" y="3714003"/>
            <a:ext cx="1261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Station sol</a:t>
            </a:r>
          </a:p>
        </p:txBody>
      </p:sp>
      <p:sp>
        <p:nvSpPr>
          <p:cNvPr id="32" name="ZoneTexte 31">
            <a:extLst>
              <a:ext uri="{FF2B5EF4-FFF2-40B4-BE49-F238E27FC236}">
                <a16:creationId xmlns:a16="http://schemas.microsoft.com/office/drawing/2014/main" id="{22B5ACEB-0A73-3C66-4683-4F148802669F}"/>
              </a:ext>
            </a:extLst>
          </p:cNvPr>
          <p:cNvSpPr txBox="1"/>
          <p:nvPr/>
        </p:nvSpPr>
        <p:spPr>
          <a:xfrm>
            <a:off x="334959" y="4116586"/>
            <a:ext cx="27921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Trace au sol d’un satellite</a:t>
            </a:r>
          </a:p>
        </p:txBody>
      </p:sp>
      <p:sp>
        <p:nvSpPr>
          <p:cNvPr id="33" name="ZoneTexte 32">
            <a:extLst>
              <a:ext uri="{FF2B5EF4-FFF2-40B4-BE49-F238E27FC236}">
                <a16:creationId xmlns:a16="http://schemas.microsoft.com/office/drawing/2014/main" id="{D554E68F-DE46-28CB-AF30-C666FBEFA2DA}"/>
              </a:ext>
            </a:extLst>
          </p:cNvPr>
          <p:cNvSpPr txBox="1"/>
          <p:nvPr/>
        </p:nvSpPr>
        <p:spPr>
          <a:xfrm>
            <a:off x="187808" y="5669279"/>
            <a:ext cx="30957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/>
              <a:t>Dernière position du satellite</a:t>
            </a:r>
          </a:p>
        </p:txBody>
      </p:sp>
      <p:cxnSp>
        <p:nvCxnSpPr>
          <p:cNvPr id="42" name="Connecteur droit avec flèche 41">
            <a:extLst>
              <a:ext uri="{FF2B5EF4-FFF2-40B4-BE49-F238E27FC236}">
                <a16:creationId xmlns:a16="http://schemas.microsoft.com/office/drawing/2014/main" id="{B6AB7ABC-C808-F1C5-7C61-C40D23249A52}"/>
              </a:ext>
            </a:extLst>
          </p:cNvPr>
          <p:cNvCxnSpPr>
            <a:cxnSpLocks/>
          </p:cNvCxnSpPr>
          <p:nvPr/>
        </p:nvCxnSpPr>
        <p:spPr>
          <a:xfrm flipH="1">
            <a:off x="6472846" y="3223165"/>
            <a:ext cx="2463336" cy="37178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1511245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Orbit</a:t>
            </a:r>
          </a:p>
        </p:txBody>
      </p:sp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D31487E9-480B-587E-A202-CEC26898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4" y="1376796"/>
            <a:ext cx="5276288" cy="3957216"/>
          </a:xfrm>
          <a:prstGeom prst="rect">
            <a:avLst/>
          </a:prstGeom>
        </p:spPr>
      </p:pic>
      <p:pic>
        <p:nvPicPr>
          <p:cNvPr id="7" name="Image 6" descr="Une image contenant texte, carte, capture d’écran, bleu vert&#10;&#10;Description générée automatiquement">
            <a:extLst>
              <a:ext uri="{FF2B5EF4-FFF2-40B4-BE49-F238E27FC236}">
                <a16:creationId xmlns:a16="http://schemas.microsoft.com/office/drawing/2014/main" id="{C6DFA74D-7BC5-094A-C3B6-5245C7D0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39" y="1258356"/>
            <a:ext cx="7282517" cy="4222848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0295681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Ground Station</a:t>
            </a:r>
          </a:p>
        </p:txBody>
      </p:sp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EE9419CD-D0D0-856C-684B-75516F4EF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1001682"/>
            <a:ext cx="9050483" cy="5430290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8E87B6A0-3005-4F18-1CBE-3F0C704E86EE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973445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POI</a:t>
            </a:r>
          </a:p>
        </p:txBody>
      </p:sp>
      <p:pic>
        <p:nvPicPr>
          <p:cNvPr id="5" name="Image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2D6867B-8FDE-D665-08E1-FA4294B20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992332"/>
            <a:ext cx="9339509" cy="5415618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B69BE0C-E324-2446-0E1F-1E77C0EEAE26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76359624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Mission report - 1</a:t>
            </a:r>
          </a:p>
        </p:txBody>
      </p:sp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0DDA64-48F6-2093-9AEC-97781A6B37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5" y="1101435"/>
            <a:ext cx="3606572" cy="4171951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49C1E493-F5AB-A640-A4F9-3CEC92A4ED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71698" y="1101435"/>
            <a:ext cx="3363580" cy="4369379"/>
          </a:xfrm>
          <a:prstGeom prst="rect">
            <a:avLst/>
          </a:prstGeom>
        </p:spPr>
      </p:pic>
      <p:pic>
        <p:nvPicPr>
          <p:cNvPr id="10" name="Image 9">
            <a:extLst>
              <a:ext uri="{FF2B5EF4-FFF2-40B4-BE49-F238E27FC236}">
                <a16:creationId xmlns:a16="http://schemas.microsoft.com/office/drawing/2014/main" id="{206B4649-C0A1-DC74-EEA4-A8B8D31731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69537" y="1350816"/>
            <a:ext cx="4037091" cy="3257551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0967EA28-4802-2457-624D-5E745F1EFF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42080" y="1266131"/>
            <a:ext cx="3713617" cy="403998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764B2F67-ECEB-0F6E-3A60-D8907903E2E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55697" y="1072341"/>
            <a:ext cx="3412984" cy="4829695"/>
          </a:xfrm>
          <a:prstGeom prst="rect">
            <a:avLst/>
          </a:prstGeom>
        </p:spPr>
      </p:pic>
      <p:pic>
        <p:nvPicPr>
          <p:cNvPr id="12" name="Image 11">
            <a:extLst>
              <a:ext uri="{FF2B5EF4-FFF2-40B4-BE49-F238E27FC236}">
                <a16:creationId xmlns:a16="http://schemas.microsoft.com/office/drawing/2014/main" id="{3BC4F3DF-3ABA-6FFC-2BE4-BAE09292867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68681" y="1501905"/>
            <a:ext cx="3924840" cy="295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652444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8F265DE9-4D4A-8139-2E83-E524446B4D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Mission Report - 2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E247EC2C-A049-5F27-552B-DC334E8D10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8762" y="1496290"/>
            <a:ext cx="4397020" cy="4423508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77846411-3AC7-7DDC-F907-CE85374739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81447" y="1550182"/>
            <a:ext cx="3743166" cy="4315723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7A0513B0-398A-08DA-055F-904F209736E3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6069CADF-EAB2-16C7-704B-71D164DF9C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2298" y="1317567"/>
            <a:ext cx="4629947" cy="4222865"/>
          </a:xfrm>
          <a:prstGeom prst="rect">
            <a:avLst/>
          </a:prstGeom>
        </p:spPr>
      </p:pic>
      <p:pic>
        <p:nvPicPr>
          <p:cNvPr id="9" name="Image 8">
            <a:extLst>
              <a:ext uri="{FF2B5EF4-FFF2-40B4-BE49-F238E27FC236}">
                <a16:creationId xmlns:a16="http://schemas.microsoft.com/office/drawing/2014/main" id="{95AE35BA-9D65-DC77-EBC2-0CB0190D01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64984" y="1396537"/>
            <a:ext cx="3734965" cy="4222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95428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Dashboard - Example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A76027-D488-AC59-FA78-9240044C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9" y="1133460"/>
            <a:ext cx="11248382" cy="4482826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75520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GS/POI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duration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</a:t>
            </a:r>
            <a:r>
              <a:rPr lang="en-US" b="1" dirty="0">
                <a:highlight>
                  <a:srgbClr val="FFFF00"/>
                </a:highlight>
              </a:rPr>
              <a:t>CSV</a:t>
            </a:r>
            <a:r>
              <a:rPr lang="en-US" b="1" dirty="0"/>
              <a:t>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i="1" dirty="0"/>
              <a:t>	</a:t>
            </a:r>
            <a:r>
              <a:rPr lang="en-US" sz="1200" b="1" dirty="0"/>
              <a:t>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export simulation data and visualizations for use in reports or other analyses.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obtain simulation reports containing information on orbital parameters, eclipse periods and transits over geographical areas.</a:t>
            </a:r>
            <a:r>
              <a:rPr lang="en-US" sz="1200" b="1" dirty="0"/>
              <a:t>			- </a:t>
            </a:r>
            <a:r>
              <a:rPr lang="en-US" sz="1200" b="1" dirty="0">
                <a:highlight>
                  <a:srgbClr val="800080"/>
                </a:highlight>
              </a:rPr>
              <a:t>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opportunities,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5222</TotalTime>
  <Words>988</Words>
  <Application>Microsoft Office PowerPoint</Application>
  <PresentationFormat>Grand écran</PresentationFormat>
  <Paragraphs>180</Paragraphs>
  <Slides>51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51</vt:i4>
      </vt:variant>
    </vt:vector>
  </HeadingPairs>
  <TitlesOfParts>
    <vt:vector size="54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Exigences</vt:lpstr>
      <vt:lpstr>Spécification Technique du besoin : Système</vt:lpstr>
      <vt:lpstr>STB System - Use cases</vt:lpstr>
      <vt:lpstr>Spécification Technique du besoin Logiciel :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Spécification Technique du besoin Logiciel :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 - 1</vt:lpstr>
      <vt:lpstr>Specific Software requirements (US requirements) - 2</vt:lpstr>
      <vt:lpstr>Specific Software requirements (US requirements) - 3</vt:lpstr>
      <vt:lpstr>Architecture  du logiciel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  <vt:lpstr>KPIs</vt:lpstr>
      <vt:lpstr>Software KPIs – Main map</vt:lpstr>
      <vt:lpstr>Software KPIs - Orbit</vt:lpstr>
      <vt:lpstr>Software KPIs – Ground Station</vt:lpstr>
      <vt:lpstr>Software KPIs - POI</vt:lpstr>
      <vt:lpstr>Mission report - 1</vt:lpstr>
      <vt:lpstr>Mission Report - 2</vt:lpstr>
      <vt:lpstr>Excel Dashboard - Example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40</cp:revision>
  <dcterms:created xsi:type="dcterms:W3CDTF">2024-06-03T08:39:49Z</dcterms:created>
  <dcterms:modified xsi:type="dcterms:W3CDTF">2024-09-05T14:04:31Z</dcterms:modified>
</cp:coreProperties>
</file>